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72" r:id="rId3"/>
    <p:sldId id="276" r:id="rId4"/>
    <p:sldId id="274" r:id="rId5"/>
    <p:sldId id="258" r:id="rId6"/>
    <p:sldId id="271" r:id="rId7"/>
    <p:sldId id="261" r:id="rId8"/>
    <p:sldId id="281" r:id="rId9"/>
    <p:sldId id="277" r:id="rId10"/>
    <p:sldId id="278" r:id="rId11"/>
    <p:sldId id="279" r:id="rId12"/>
    <p:sldId id="282" r:id="rId13"/>
    <p:sldId id="264" r:id="rId14"/>
    <p:sldId id="28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505" dt="2021-05-03T19:47:43.972"/>
    <p1510:client id="{B8F1C59F-708B-0000-C719-8DBDC894EF51}" v="697" dt="2021-05-08T18:46:01.989"/>
    <p1510:client id="{CA49C69F-30ED-0000-A89B-22C5238D5B0E}" v="264" dt="2021-05-09T18:59:01.691"/>
    <p1510:client id="{E477E5F5-3E0D-413C-BDEB-915F71C7546E}" v="1341" dt="2021-05-03T18:35:23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/>
    <p:restoredTop sz="94716"/>
  </p:normalViewPr>
  <p:slideViewPr>
    <p:cSldViewPr snapToGrid="0">
      <p:cViewPr varScale="1">
        <p:scale>
          <a:sx n="82" d="100"/>
          <a:sy n="8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3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7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9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6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2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2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5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B7C0D5-23D6-47F5-B9AE-189068C2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620" y="710651"/>
            <a:ext cx="6608760" cy="27918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Abadi" panose="020F0502020204030204" pitchFamily="34" charset="0"/>
                <a:ea typeface="+mj-lt"/>
                <a:cs typeface="+mj-lt"/>
              </a:rPr>
              <a:t>Modelagem de um sistema térmico</a:t>
            </a:r>
            <a:endParaRPr lang="pt-BR" dirty="0">
              <a:solidFill>
                <a:srgbClr val="FFFFFF"/>
              </a:solidFill>
              <a:latin typeface="Abadi" panose="020F0502020204030204" pitchFamily="34" charset="0"/>
              <a:ea typeface="+mj-lt"/>
              <a:cs typeface="+mj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790D8A-8392-41D8-A582-4CE63709A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3788590"/>
            <a:ext cx="6105194" cy="13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André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Barboza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Braga de Melo</a:t>
            </a:r>
            <a:endParaRPr lang="pt-BR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Felipe Catapano Emrich Melo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Giovana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de-DE" dirty="0" err="1">
                <a:solidFill>
                  <a:srgbClr val="FFFFFF"/>
                </a:solidFill>
                <a:ea typeface="+mn-lt"/>
                <a:cs typeface="+mn-lt"/>
              </a:rPr>
              <a:t>Cassoni</a:t>
            </a: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 Andrade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5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314201-FF74-4949-B3AE-F369C9F38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13509" r="19534" b="7059"/>
          <a:stretch/>
        </p:blipFill>
        <p:spPr>
          <a:xfrm>
            <a:off x="3262923" y="0"/>
            <a:ext cx="892907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1F0B18-6227-2342-9ED3-34A4BF04CF5C}"/>
                  </a:ext>
                </a:extLst>
              </p:cNvPr>
              <p:cNvSpPr txBox="1"/>
              <p:nvPr/>
            </p:nvSpPr>
            <p:spPr>
              <a:xfrm>
                <a:off x="737797" y="2588298"/>
                <a:ext cx="1878833" cy="1451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B1F0B18-6227-2342-9ED3-34A4BF04C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7" y="2588298"/>
                <a:ext cx="1878833" cy="1451423"/>
              </a:xfrm>
              <a:prstGeom prst="rect">
                <a:avLst/>
              </a:prstGeom>
              <a:blipFill>
                <a:blip r:embed="rId3"/>
                <a:stretch>
                  <a:fillRect t="-1754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81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9BD0DE7-9E77-2845-ADFC-0A2CA38745F9}"/>
                  </a:ext>
                </a:extLst>
              </p:cNvPr>
              <p:cNvSpPr txBox="1"/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𝑑𝑇𝑦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9BD0DE7-9E77-2845-ADFC-0A2CA3874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blipFill>
                <a:blip r:embed="rId2"/>
                <a:stretch>
                  <a:fillRect t="-2679" b="-13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BC393C42-423F-534E-967A-5DB0F929D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0" t="13044" r="19107" b="7084"/>
          <a:stretch/>
        </p:blipFill>
        <p:spPr>
          <a:xfrm>
            <a:off x="5975619" y="824832"/>
            <a:ext cx="6216381" cy="52083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F5AB89-1502-476D-9AF2-015E812A2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9" y="875943"/>
            <a:ext cx="523948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0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2DE243-F057-494D-971B-4809D2FE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Validação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Geladeira com a porta aberta&#10;&#10;Descrição gerada automaticamente com confiança baixa">
            <a:extLst>
              <a:ext uri="{FF2B5EF4-FFF2-40B4-BE49-F238E27FC236}">
                <a16:creationId xmlns:a16="http://schemas.microsoft.com/office/drawing/2014/main" id="{B8820331-2A14-8B44-98FE-D867C45D4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55" y="2426818"/>
            <a:ext cx="533018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4EC3A63-914B-534B-B6E7-768760B6D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" y="2426818"/>
            <a:ext cx="534800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8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0DC01-64AD-4AAD-B9D3-9BF07727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973" y="2766217"/>
            <a:ext cx="432402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6000" dirty="0">
                <a:solidFill>
                  <a:schemeClr val="accent1"/>
                </a:solidFill>
                <a:latin typeface="Abadi" panose="020B0604020104020204" pitchFamily="34" charset="0"/>
                <a:cs typeface="Calibri Light"/>
              </a:rPr>
              <a:t>Resultado</a:t>
            </a:r>
            <a:br>
              <a:rPr lang="pt-BR" sz="6000" dirty="0">
                <a:solidFill>
                  <a:schemeClr val="accent1"/>
                </a:solidFill>
                <a:latin typeface="Abadi" panose="020B0604020104020204" pitchFamily="34" charset="0"/>
                <a:cs typeface="Calibri Light"/>
              </a:rPr>
            </a:br>
            <a:r>
              <a:rPr lang="pt-BR" sz="6000" dirty="0">
                <a:solidFill>
                  <a:schemeClr val="accent1"/>
                </a:solidFill>
                <a:latin typeface="Abadi" panose="020B0604020104020204" pitchFamily="34" charset="0"/>
                <a:cs typeface="Calibri Light"/>
              </a:rPr>
              <a:t>do termômetro</a:t>
            </a:r>
            <a:endParaRPr lang="pt-BR" sz="4800" dirty="0">
              <a:solidFill>
                <a:schemeClr val="accent1"/>
              </a:solidFill>
              <a:latin typeface="Abadi" panose="020B0604020104020204" pitchFamily="34" charset="0"/>
              <a:cs typeface="Calibri Light" panose="020F0302020204030204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6F9D24B-C92A-4D19-9C52-FCC4E9573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82" r="7659"/>
          <a:stretch/>
        </p:blipFill>
        <p:spPr>
          <a:xfrm>
            <a:off x="4076054" y="0"/>
            <a:ext cx="8115946" cy="6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9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788FB03-0AFD-0641-892E-52923632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20" y="962840"/>
            <a:ext cx="2973537" cy="1896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Abadi" panose="020B0604020104020204" pitchFamily="34" charset="0"/>
              </a:rPr>
              <a:t>Gráfico</a:t>
            </a:r>
            <a:br>
              <a:rPr lang="en-US" sz="4800" dirty="0">
                <a:solidFill>
                  <a:schemeClr val="accent1"/>
                </a:solidFill>
                <a:latin typeface="Abadi" panose="020B0604020104020204" pitchFamily="34" charset="0"/>
              </a:rPr>
            </a:br>
            <a:r>
              <a:rPr lang="en-US" sz="4800" dirty="0" err="1">
                <a:solidFill>
                  <a:schemeClr val="accent1"/>
                </a:solidFill>
                <a:latin typeface="Abadi" panose="020B0604020104020204" pitchFamily="34" charset="0"/>
              </a:rPr>
              <a:t>conclusivo</a:t>
            </a:r>
            <a:endParaRPr lang="en-US" sz="4800" kern="12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B4A843-922B-4745-A95B-C622BFAF7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" r="8471"/>
          <a:stretch/>
        </p:blipFill>
        <p:spPr>
          <a:xfrm>
            <a:off x="4466452" y="132089"/>
            <a:ext cx="7725548" cy="6593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AF6CF6-693D-4E51-AA29-6A610751AE5C}"/>
                  </a:ext>
                </a:extLst>
              </p:cNvPr>
              <p:cNvSpPr txBox="1"/>
              <p:nvPr/>
            </p:nvSpPr>
            <p:spPr>
              <a:xfrm>
                <a:off x="-932636" y="3360013"/>
                <a:ext cx="6161648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𝑀𝑀𝑄</m:t>
                      </m:r>
                    </m:oMath>
                  </m:oMathPara>
                </a14:m>
                <a:endParaRPr lang="pt-BR" sz="4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AF6CF6-693D-4E51-AA29-6A610751A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2636" y="3360013"/>
                <a:ext cx="6161648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D0567CA-9C08-DA46-B53D-AD22DAC49AAB}"/>
                  </a:ext>
                </a:extLst>
              </p:cNvPr>
              <p:cNvSpPr txBox="1"/>
              <p:nvPr/>
            </p:nvSpPr>
            <p:spPr>
              <a:xfrm>
                <a:off x="213942" y="4756386"/>
                <a:ext cx="40355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=5212,08∙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+31,155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D0567CA-9C08-DA46-B53D-AD22DAC49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42" y="4756386"/>
                <a:ext cx="4035528" cy="430887"/>
              </a:xfrm>
              <a:prstGeom prst="rect">
                <a:avLst/>
              </a:prstGeom>
              <a:blipFill>
                <a:blip r:embed="rId4"/>
                <a:stretch>
                  <a:fillRect l="-940" r="-1567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1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129B8-A653-3844-B5AD-6DACC0D8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Pergunta</a:t>
            </a:r>
            <a:r>
              <a:rPr lang="en-US" sz="5400" dirty="0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 e </a:t>
            </a:r>
            <a:r>
              <a:rPr lang="en-US" sz="5400" dirty="0" err="1">
                <a:solidFill>
                  <a:schemeClr val="bg1"/>
                </a:solidFill>
                <a:latin typeface="Abadi" panose="020B0604020104020204" pitchFamily="34" charset="0"/>
                <a:ea typeface="+mj-lt"/>
                <a:cs typeface="+mj-lt"/>
              </a:rPr>
              <a:t>contexto</a:t>
            </a:r>
            <a:endParaRPr lang="en-US" sz="5600" kern="1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F5BBB9E-EFEA-7144-9346-844A65177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628" y="4819974"/>
            <a:ext cx="11468744" cy="1417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Qual a relação entre o tempo </a:t>
            </a:r>
            <a:r>
              <a:rPr lang="en-US" sz="3200" dirty="0" err="1">
                <a:ea typeface="+mn-lt"/>
                <a:cs typeface="+mn-lt"/>
              </a:rPr>
              <a:t>necessário</a:t>
            </a:r>
            <a:r>
              <a:rPr lang="en-US" sz="3200" dirty="0">
                <a:ea typeface="+mn-lt"/>
                <a:cs typeface="+mn-lt"/>
              </a:rPr>
              <a:t> para </a:t>
            </a:r>
            <a:r>
              <a:rPr lang="en-US" sz="3200" dirty="0" err="1">
                <a:ea typeface="+mn-lt"/>
                <a:cs typeface="+mn-lt"/>
              </a:rPr>
              <a:t>resfriar</a:t>
            </a:r>
            <a:r>
              <a:rPr lang="en-US" sz="3200" dirty="0">
                <a:ea typeface="+mn-lt"/>
                <a:cs typeface="+mn-lt"/>
              </a:rPr>
              <a:t> um </a:t>
            </a:r>
            <a:r>
              <a:rPr lang="en-US" sz="3200" dirty="0" err="1">
                <a:ea typeface="+mn-lt"/>
                <a:cs typeface="+mn-lt"/>
              </a:rPr>
              <a:t>iogurte</a:t>
            </a:r>
            <a:endParaRPr lang="en-US" sz="32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e a </a:t>
            </a:r>
            <a:r>
              <a:rPr lang="en-US" sz="3200" dirty="0" err="1">
                <a:ea typeface="+mn-lt"/>
                <a:cs typeface="+mn-lt"/>
              </a:rPr>
              <a:t>sua</a:t>
            </a:r>
            <a:r>
              <a:rPr lang="en-US" sz="3200" dirty="0">
                <a:ea typeface="+mn-lt"/>
                <a:cs typeface="+mn-lt"/>
              </a:rPr>
              <a:t> </a:t>
            </a:r>
            <a:r>
              <a:rPr lang="en-US" sz="3200" dirty="0" err="1">
                <a:ea typeface="+mn-lt"/>
                <a:cs typeface="+mn-lt"/>
              </a:rPr>
              <a:t>massa</a:t>
            </a:r>
            <a:r>
              <a:rPr lang="en-US" sz="3200" dirty="0">
                <a:ea typeface="+mn-lt"/>
                <a:cs typeface="+mn-lt"/>
              </a:rPr>
              <a:t>?</a:t>
            </a:r>
            <a:endParaRPr lang="pt-BR" sz="3200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78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129B8-A653-3844-B5AD-6DACC0D8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badi" panose="020B0604020104020204" pitchFamily="34" charset="0"/>
                <a:cs typeface="Calibri Light"/>
              </a:rPr>
              <a:t>Esboço físico do modelo</a:t>
            </a:r>
            <a:endParaRPr lang="en-US" sz="4800" kern="1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6" name="Imagem 10" descr="Diagrama, Desenho técnico&#10;&#10;Descrição gerada automaticamente">
            <a:extLst>
              <a:ext uri="{FF2B5EF4-FFF2-40B4-BE49-F238E27FC236}">
                <a16:creationId xmlns:a16="http://schemas.microsoft.com/office/drawing/2014/main" id="{B3CEC840-8CC0-A24B-B45C-D8B68DDFF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23121" r="52469" b="55838"/>
          <a:stretch/>
        </p:blipFill>
        <p:spPr>
          <a:xfrm>
            <a:off x="693549" y="2978923"/>
            <a:ext cx="4994329" cy="3327118"/>
          </a:xfrm>
          <a:prstGeom prst="rect">
            <a:avLst/>
          </a:prstGeom>
        </p:spPr>
      </p:pic>
      <p:pic>
        <p:nvPicPr>
          <p:cNvPr id="14" name="Imagem 10" descr="Diagrama, Desenho técnico&#10;&#10;Descrição gerada automaticamente">
            <a:extLst>
              <a:ext uri="{FF2B5EF4-FFF2-40B4-BE49-F238E27FC236}">
                <a16:creationId xmlns:a16="http://schemas.microsoft.com/office/drawing/2014/main" id="{4DD128E5-1A09-514D-9E3F-83D026902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6" t="21359" r="12603" b="56519"/>
          <a:stretch/>
        </p:blipFill>
        <p:spPr>
          <a:xfrm>
            <a:off x="6399446" y="2588180"/>
            <a:ext cx="4613328" cy="42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8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D01D7189-3BC1-5844-A775-10A98AFBF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59" t="36092" r="1064" b="33001"/>
          <a:stretch/>
        </p:blipFill>
        <p:spPr>
          <a:xfrm>
            <a:off x="5428037" y="656946"/>
            <a:ext cx="6239291" cy="5580921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AD4F59F4-BE0D-A74E-A870-BA93F98AA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" t="25547" r="47205" b="28423"/>
          <a:stretch/>
        </p:blipFill>
        <p:spPr>
          <a:xfrm>
            <a:off x="400685" y="72274"/>
            <a:ext cx="5302691" cy="6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7FE06-2A7F-435E-B46E-371B9179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969" y="3674616"/>
            <a:ext cx="6334275" cy="2401166"/>
          </a:xfrm>
        </p:spPr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chemeClr val="accent1"/>
                </a:solidFill>
                <a:latin typeface="Abadi" panose="020B0604020104020204" pitchFamily="34" charset="0"/>
                <a:cs typeface="Calibri Light"/>
              </a:rPr>
              <a:t>Diagrama de estoques e fluxos</a:t>
            </a:r>
            <a:endParaRPr lang="pt-BR" sz="5400" dirty="0">
              <a:solidFill>
                <a:schemeClr val="accent1"/>
              </a:solidFill>
              <a:latin typeface="Abadi" panose="020B0604020104020204" pitchFamily="34" charset="0"/>
              <a:cs typeface="Calibri Light" panose="020F0302020204030204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84304C-C54B-415D-89D1-0DCDA9A37BBE}"/>
              </a:ext>
            </a:extLst>
          </p:cNvPr>
          <p:cNvSpPr/>
          <p:nvPr/>
        </p:nvSpPr>
        <p:spPr>
          <a:xfrm>
            <a:off x="808007" y="1347158"/>
            <a:ext cx="2444150" cy="1222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Yogurt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F0AC403-859E-47E0-BDE1-AABD154872C2}"/>
              </a:ext>
            </a:extLst>
          </p:cNvPr>
          <p:cNvSpPr/>
          <p:nvPr/>
        </p:nvSpPr>
        <p:spPr>
          <a:xfrm>
            <a:off x="5149969" y="1347157"/>
            <a:ext cx="2444150" cy="1222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>
                <a:cs typeface="Calibri"/>
              </a:rPr>
              <a:t>Potinho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E391144-695B-4465-853E-C4616291339D}"/>
              </a:ext>
            </a:extLst>
          </p:cNvPr>
          <p:cNvSpPr/>
          <p:nvPr/>
        </p:nvSpPr>
        <p:spPr>
          <a:xfrm>
            <a:off x="3450192" y="1935854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3724698-7898-4C82-9320-E6489D952435}"/>
              </a:ext>
            </a:extLst>
          </p:cNvPr>
          <p:cNvSpPr/>
          <p:nvPr/>
        </p:nvSpPr>
        <p:spPr>
          <a:xfrm>
            <a:off x="7749022" y="1935853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D0838A3F-DC9A-41E0-8CAC-7E6D47E2BDEA}"/>
              </a:ext>
            </a:extLst>
          </p:cNvPr>
          <p:cNvSpPr/>
          <p:nvPr/>
        </p:nvSpPr>
        <p:spPr>
          <a:xfrm rot="5400000">
            <a:off x="1969325" y="3143552"/>
            <a:ext cx="1610263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Nuvem 13">
            <a:extLst>
              <a:ext uri="{FF2B5EF4-FFF2-40B4-BE49-F238E27FC236}">
                <a16:creationId xmlns:a16="http://schemas.microsoft.com/office/drawing/2014/main" id="{8E32BC20-B3EB-4129-9E1E-E947BDD490AE}"/>
              </a:ext>
            </a:extLst>
          </p:cNvPr>
          <p:cNvSpPr/>
          <p:nvPr/>
        </p:nvSpPr>
        <p:spPr>
          <a:xfrm>
            <a:off x="1626617" y="4423016"/>
            <a:ext cx="2228489" cy="133709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Nuvem 15">
            <a:extLst>
              <a:ext uri="{FF2B5EF4-FFF2-40B4-BE49-F238E27FC236}">
                <a16:creationId xmlns:a16="http://schemas.microsoft.com/office/drawing/2014/main" id="{06EFC07B-3A8A-4304-A25B-09C79674A092}"/>
              </a:ext>
            </a:extLst>
          </p:cNvPr>
          <p:cNvSpPr/>
          <p:nvPr/>
        </p:nvSpPr>
        <p:spPr>
          <a:xfrm>
            <a:off x="9491032" y="1590675"/>
            <a:ext cx="2113470" cy="148086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47B04F11-49CD-4F49-A154-DE80A29AA4D1}"/>
              </a:ext>
            </a:extLst>
          </p:cNvPr>
          <p:cNvCxnSpPr/>
          <p:nvPr/>
        </p:nvCxnSpPr>
        <p:spPr>
          <a:xfrm flipV="1">
            <a:off x="3338424" y="852577"/>
            <a:ext cx="511835" cy="6383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58FDDD87-A966-4389-8131-8ED3EBB4656D}"/>
              </a:ext>
            </a:extLst>
          </p:cNvPr>
          <p:cNvCxnSpPr>
            <a:cxnSpLocks/>
          </p:cNvCxnSpPr>
          <p:nvPr/>
        </p:nvCxnSpPr>
        <p:spPr>
          <a:xfrm flipH="1" flipV="1">
            <a:off x="4525995" y="852576"/>
            <a:ext cx="523335" cy="6671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Losango 27">
            <a:extLst>
              <a:ext uri="{FF2B5EF4-FFF2-40B4-BE49-F238E27FC236}">
                <a16:creationId xmlns:a16="http://schemas.microsoft.com/office/drawing/2014/main" id="{24EFD59D-DC4B-4CA9-BFDF-47EEFFFEBF3D}"/>
              </a:ext>
            </a:extLst>
          </p:cNvPr>
          <p:cNvSpPr/>
          <p:nvPr/>
        </p:nvSpPr>
        <p:spPr>
          <a:xfrm>
            <a:off x="3856007" y="613912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cs typeface="Calibri"/>
              </a:rPr>
              <a:t>f</a:t>
            </a:r>
            <a:endParaRPr lang="pt-BR" sz="3200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8739BC9-1229-4AF1-9339-9C5616D25B66}"/>
              </a:ext>
            </a:extLst>
          </p:cNvPr>
          <p:cNvCxnSpPr/>
          <p:nvPr/>
        </p:nvCxnSpPr>
        <p:spPr>
          <a:xfrm flipH="1">
            <a:off x="4180039" y="1432524"/>
            <a:ext cx="5750" cy="669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Losango 29">
            <a:extLst>
              <a:ext uri="{FF2B5EF4-FFF2-40B4-BE49-F238E27FC236}">
                <a16:creationId xmlns:a16="http://schemas.microsoft.com/office/drawing/2014/main" id="{3CD7E411-5A6A-45A1-8BC0-F9A2910C01E8}"/>
              </a:ext>
            </a:extLst>
          </p:cNvPr>
          <p:cNvSpPr/>
          <p:nvPr/>
        </p:nvSpPr>
        <p:spPr>
          <a:xfrm>
            <a:off x="8212346" y="599534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g</a:t>
            </a:r>
            <a:endParaRPr lang="pt-BR" sz="3200" dirty="0"/>
          </a:p>
        </p:txBody>
      </p: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BB80561A-5CFC-40DC-B727-9DF66F3F0A86}"/>
              </a:ext>
            </a:extLst>
          </p:cNvPr>
          <p:cNvCxnSpPr>
            <a:cxnSpLocks/>
          </p:cNvCxnSpPr>
          <p:nvPr/>
        </p:nvCxnSpPr>
        <p:spPr>
          <a:xfrm flipV="1">
            <a:off x="7694763" y="780690"/>
            <a:ext cx="511835" cy="6383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A135865-43F1-4A45-8637-DFA7DC940DF3}"/>
              </a:ext>
            </a:extLst>
          </p:cNvPr>
          <p:cNvCxnSpPr>
            <a:cxnSpLocks/>
          </p:cNvCxnSpPr>
          <p:nvPr/>
        </p:nvCxnSpPr>
        <p:spPr>
          <a:xfrm flipH="1">
            <a:off x="8550756" y="1432524"/>
            <a:ext cx="5750" cy="669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: Curvo 34">
            <a:extLst>
              <a:ext uri="{FF2B5EF4-FFF2-40B4-BE49-F238E27FC236}">
                <a16:creationId xmlns:a16="http://schemas.microsoft.com/office/drawing/2014/main" id="{5391344C-D53C-4226-8EE5-9ACD0AA8A22C}"/>
              </a:ext>
            </a:extLst>
          </p:cNvPr>
          <p:cNvCxnSpPr>
            <a:cxnSpLocks/>
          </p:cNvCxnSpPr>
          <p:nvPr/>
        </p:nvCxnSpPr>
        <p:spPr>
          <a:xfrm>
            <a:off x="1038046" y="2669873"/>
            <a:ext cx="526212" cy="81375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Losango 35">
            <a:extLst>
              <a:ext uri="{FF2B5EF4-FFF2-40B4-BE49-F238E27FC236}">
                <a16:creationId xmlns:a16="http://schemas.microsoft.com/office/drawing/2014/main" id="{349B6335-B4E9-4D8F-9992-A9F38D18422B}"/>
              </a:ext>
            </a:extLst>
          </p:cNvPr>
          <p:cNvSpPr/>
          <p:nvPr/>
        </p:nvSpPr>
        <p:spPr>
          <a:xfrm>
            <a:off x="1469365" y="3345609"/>
            <a:ext cx="675735" cy="73324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Calibri"/>
              </a:rPr>
              <a:t>h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6531DBD-05FA-4959-86A5-1FD3F64C6FF6}"/>
              </a:ext>
            </a:extLst>
          </p:cNvPr>
          <p:cNvCxnSpPr/>
          <p:nvPr/>
        </p:nvCxnSpPr>
        <p:spPr>
          <a:xfrm>
            <a:off x="2027387" y="3472312"/>
            <a:ext cx="43994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7E14B4A-3C94-4C03-8F41-1B8F71CAD500}"/>
              </a:ext>
            </a:extLst>
          </p:cNvPr>
          <p:cNvSpPr txBox="1"/>
          <p:nvPr/>
        </p:nvSpPr>
        <p:spPr>
          <a:xfrm>
            <a:off x="522617" y="4246352"/>
            <a:ext cx="514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/>
              <a:t>Tg</a:t>
            </a:r>
            <a:endParaRPr lang="pt-BR" sz="2800">
              <a:cs typeface="Calibri"/>
            </a:endParaRPr>
          </a:p>
        </p:txBody>
      </p:sp>
      <p:cxnSp>
        <p:nvCxnSpPr>
          <p:cNvPr id="39" name="Conector: Curvo 38">
            <a:extLst>
              <a:ext uri="{FF2B5EF4-FFF2-40B4-BE49-F238E27FC236}">
                <a16:creationId xmlns:a16="http://schemas.microsoft.com/office/drawing/2014/main" id="{353B627A-EDC0-427A-8AEC-C492E8AFA75A}"/>
              </a:ext>
            </a:extLst>
          </p:cNvPr>
          <p:cNvCxnSpPr>
            <a:cxnSpLocks/>
          </p:cNvCxnSpPr>
          <p:nvPr/>
        </p:nvCxnSpPr>
        <p:spPr>
          <a:xfrm flipV="1">
            <a:off x="951782" y="3900575"/>
            <a:ext cx="612476" cy="60959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EFA6C7F-4A5D-4505-8677-43B09EDAB437}"/>
              </a:ext>
            </a:extLst>
          </p:cNvPr>
          <p:cNvSpPr txBox="1"/>
          <p:nvPr/>
        </p:nvSpPr>
        <p:spPr>
          <a:xfrm>
            <a:off x="9436578" y="968314"/>
            <a:ext cx="514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/>
              <a:t>Tg</a:t>
            </a:r>
            <a:endParaRPr lang="pt-BR" sz="2800">
              <a:cs typeface="Calibri"/>
            </a:endParaRPr>
          </a:p>
        </p:txBody>
      </p:sp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F30753B5-0E3B-49AC-9010-3CFB19E373A9}"/>
              </a:ext>
            </a:extLst>
          </p:cNvPr>
          <p:cNvCxnSpPr>
            <a:cxnSpLocks/>
          </p:cNvCxnSpPr>
          <p:nvPr/>
        </p:nvCxnSpPr>
        <p:spPr>
          <a:xfrm flipH="1" flipV="1">
            <a:off x="8896711" y="766310"/>
            <a:ext cx="595222" cy="4658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DF28367-493D-41D4-9BD9-5A8CB593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4" y="2601853"/>
            <a:ext cx="729471" cy="806030"/>
          </a:xfrm>
          <a:prstGeom prst="rect">
            <a:avLst/>
          </a:prstGeom>
        </p:spPr>
      </p:pic>
      <p:pic>
        <p:nvPicPr>
          <p:cNvPr id="17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18F0B4A-AD48-4A2E-A250-5F31CC04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472" y="2544343"/>
            <a:ext cx="815735" cy="806030"/>
          </a:xfrm>
          <a:prstGeom prst="rect">
            <a:avLst/>
          </a:prstGeom>
        </p:spPr>
      </p:pic>
      <p:pic>
        <p:nvPicPr>
          <p:cNvPr id="18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7C6799-75BD-4A93-B397-F564F066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69" y="3148192"/>
            <a:ext cx="815735" cy="8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793659C1-3AA9-4109-9512-6C70F80FB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8" b="19439"/>
          <a:stretch/>
        </p:blipFill>
        <p:spPr>
          <a:xfrm>
            <a:off x="0" y="0"/>
            <a:ext cx="8221299" cy="4007972"/>
          </a:xfrm>
          <a:prstGeom prst="rect">
            <a:avLst/>
          </a:prstGeom>
        </p:spPr>
      </p:pic>
      <p:pic>
        <p:nvPicPr>
          <p:cNvPr id="3" name="Imagem 18">
            <a:extLst>
              <a:ext uri="{FF2B5EF4-FFF2-40B4-BE49-F238E27FC236}">
                <a16:creationId xmlns:a16="http://schemas.microsoft.com/office/drawing/2014/main" id="{BFF46D65-3AE8-DE4C-A7A6-DEEFD335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30" y="2411762"/>
            <a:ext cx="2348305" cy="1017238"/>
          </a:xfrm>
          <a:prstGeom prst="rect">
            <a:avLst/>
          </a:prstGeom>
        </p:spPr>
      </p:pic>
      <p:pic>
        <p:nvPicPr>
          <p:cNvPr id="4" name="Imagem 8">
            <a:extLst>
              <a:ext uri="{FF2B5EF4-FFF2-40B4-BE49-F238E27FC236}">
                <a16:creationId xmlns:a16="http://schemas.microsoft.com/office/drawing/2014/main" id="{09358E83-2A12-014D-A582-466B5A45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077" y="2411762"/>
            <a:ext cx="2449722" cy="1424975"/>
          </a:xfrm>
          <a:prstGeom prst="rect">
            <a:avLst/>
          </a:prstGeom>
        </p:spPr>
      </p:pic>
      <p:sp>
        <p:nvSpPr>
          <p:cNvPr id="5" name="Seta: para a Direita 9">
            <a:extLst>
              <a:ext uri="{FF2B5EF4-FFF2-40B4-BE49-F238E27FC236}">
                <a16:creationId xmlns:a16="http://schemas.microsoft.com/office/drawing/2014/main" id="{6EE37B89-325D-D149-8045-31A923ED3454}"/>
              </a:ext>
            </a:extLst>
          </p:cNvPr>
          <p:cNvSpPr/>
          <p:nvPr/>
        </p:nvSpPr>
        <p:spPr>
          <a:xfrm>
            <a:off x="6625413" y="2553758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10">
            <a:extLst>
              <a:ext uri="{FF2B5EF4-FFF2-40B4-BE49-F238E27FC236}">
                <a16:creationId xmlns:a16="http://schemas.microsoft.com/office/drawing/2014/main" id="{1FCE77A7-52D8-6043-820A-6DDD74EE8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668" y="3836737"/>
            <a:ext cx="3763992" cy="1432382"/>
          </a:xfrm>
          <a:prstGeom prst="rect">
            <a:avLst/>
          </a:prstGeom>
        </p:spPr>
      </p:pic>
      <p:pic>
        <p:nvPicPr>
          <p:cNvPr id="7" name="Imagem 12">
            <a:extLst>
              <a:ext uri="{FF2B5EF4-FFF2-40B4-BE49-F238E27FC236}">
                <a16:creationId xmlns:a16="http://schemas.microsoft.com/office/drawing/2014/main" id="{1B800FE1-D425-0A40-AB58-B7EE86474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064" y="5323136"/>
            <a:ext cx="3634596" cy="1331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512A4A7-9844-5F40-AA6F-E17099D647B7}"/>
                  </a:ext>
                </a:extLst>
              </p:cNvPr>
              <p:cNvSpPr txBox="1"/>
              <p:nvPr/>
            </p:nvSpPr>
            <p:spPr>
              <a:xfrm>
                <a:off x="2503189" y="3836737"/>
                <a:ext cx="3665940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𝑐𝑜𝑛𝑑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512A4A7-9844-5F40-AA6F-E17099D64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89" y="3836737"/>
                <a:ext cx="3665940" cy="1005147"/>
              </a:xfrm>
              <a:prstGeom prst="rect">
                <a:avLst/>
              </a:prstGeom>
              <a:blipFill>
                <a:blip r:embed="rId7"/>
                <a:stretch>
                  <a:fillRect l="-1724" t="-8750" r="-345"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9">
            <a:extLst>
              <a:ext uri="{FF2B5EF4-FFF2-40B4-BE49-F238E27FC236}">
                <a16:creationId xmlns:a16="http://schemas.microsoft.com/office/drawing/2014/main" id="{B91A073C-2FB0-BB45-9A9B-66C142063048}"/>
              </a:ext>
            </a:extLst>
          </p:cNvPr>
          <p:cNvSpPr/>
          <p:nvPr/>
        </p:nvSpPr>
        <p:spPr>
          <a:xfrm>
            <a:off x="6369635" y="3972687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ED80DEC-987F-1847-8595-3E8C1C5D5354}"/>
              </a:ext>
            </a:extLst>
          </p:cNvPr>
          <p:cNvSpPr/>
          <p:nvPr/>
        </p:nvSpPr>
        <p:spPr>
          <a:xfrm>
            <a:off x="6425782" y="5474138"/>
            <a:ext cx="1595886" cy="73324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BA21B2-6611-1E40-823F-32FA27A4A5FE}"/>
                  </a:ext>
                </a:extLst>
              </p:cNvPr>
              <p:cNvSpPr txBox="1"/>
              <p:nvPr/>
            </p:nvSpPr>
            <p:spPr>
              <a:xfrm>
                <a:off x="2527235" y="5269119"/>
                <a:ext cx="3641894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𝑇𝑔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𝑐𝑜𝑛𝑑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𝑐𝑜𝑛𝑣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BA21B2-6611-1E40-823F-32FA27A4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235" y="5269119"/>
                <a:ext cx="3641894" cy="1005147"/>
              </a:xfrm>
              <a:prstGeom prst="rect">
                <a:avLst/>
              </a:prstGeom>
              <a:blipFill>
                <a:blip r:embed="rId8"/>
                <a:stretch>
                  <a:fillRect l="-2083" t="-8750" r="-347"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575867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02AC2F-8F2D-41E7-83DA-99021C03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67" y="2535742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Abadi" panose="020B0604020104020204" pitchFamily="34" charset="0"/>
              </a:rPr>
              <a:t>Equações</a:t>
            </a:r>
            <a:br>
              <a:rPr lang="en-US" sz="5400" kern="1200" dirty="0">
                <a:solidFill>
                  <a:srgbClr val="FFFFFF"/>
                </a:solidFill>
                <a:latin typeface="Abadi" panose="020B0604020104020204" pitchFamily="34" charset="0"/>
              </a:rPr>
            </a:br>
            <a:r>
              <a:rPr lang="en-US" sz="5400" kern="1200" dirty="0" err="1">
                <a:solidFill>
                  <a:srgbClr val="FFFFFF"/>
                </a:solidFill>
                <a:latin typeface="Abadi" panose="020B0604020104020204" pitchFamily="34" charset="0"/>
              </a:rPr>
              <a:t>diferenciais</a:t>
            </a:r>
            <a:endParaRPr lang="en-US" sz="5400" kern="1200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262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Diagrama, Texto, Carta&#10;&#10;Descrição gerada automaticamente">
            <a:extLst>
              <a:ext uri="{FF2B5EF4-FFF2-40B4-BE49-F238E27FC236}">
                <a16:creationId xmlns:a16="http://schemas.microsoft.com/office/drawing/2014/main" id="{66010822-359E-40A6-86B7-C5C6D2BF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" t="33333" r="40691" b="26965"/>
          <a:stretch/>
        </p:blipFill>
        <p:spPr>
          <a:xfrm>
            <a:off x="5600883" y="455573"/>
            <a:ext cx="6379026" cy="5946854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683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CBEA7-4D7A-4D7E-84DD-E7A70FE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Critério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D1BF06-0874-4CE5-9D0F-FCDC4B4BA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Agência Embrapa de Informação Tecnológica - Conservação a frio</a:t>
            </a:r>
          </a:p>
        </p:txBody>
      </p:sp>
      <p:pic>
        <p:nvPicPr>
          <p:cNvPr id="1028" name="Picture 4" descr="Embrapa: Conheça Seu Papel no Desenvolvimento da Agricultura e Pecuária  Brasileira | Blog Rodeo West">
            <a:extLst>
              <a:ext uri="{FF2B5EF4-FFF2-40B4-BE49-F238E27FC236}">
                <a16:creationId xmlns:a16="http://schemas.microsoft.com/office/drawing/2014/main" id="{5E4B2467-0FCF-4BD8-A7AE-B3411E30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42" y="2647933"/>
            <a:ext cx="6453113" cy="270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57AC8D-389A-4FFB-94A9-286411F9B328}"/>
              </a:ext>
            </a:extLst>
          </p:cNvPr>
          <p:cNvSpPr txBox="1"/>
          <p:nvPr/>
        </p:nvSpPr>
        <p:spPr>
          <a:xfrm>
            <a:off x="3046827" y="5784111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“Dentro de uma geladeira doméstica alcançam-se temperaturas entre 6 e 10°C”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360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93ACBE-1C38-C342-97A8-5B3C1C31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13961" r="20042" b="6832"/>
          <a:stretch/>
        </p:blipFill>
        <p:spPr>
          <a:xfrm>
            <a:off x="3223647" y="4455"/>
            <a:ext cx="8968353" cy="6853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0966AC-7B1D-9641-BC6A-FE1AFE4AA57C}"/>
                  </a:ext>
                </a:extLst>
              </p:cNvPr>
              <p:cNvSpPr txBox="1"/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20966AC-7B1D-9641-BC6A-FE1AFE4AA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0" y="2580925"/>
                <a:ext cx="1878833" cy="1402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52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</Words>
  <Application>Microsoft Macintosh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Cambria Math</vt:lpstr>
      <vt:lpstr>verdana</vt:lpstr>
      <vt:lpstr>Office Theme</vt:lpstr>
      <vt:lpstr>Modelagem de um sistema térmico</vt:lpstr>
      <vt:lpstr>Pergunta e contexto</vt:lpstr>
      <vt:lpstr>Esboço físico do modelo</vt:lpstr>
      <vt:lpstr>Apresentação do PowerPoint</vt:lpstr>
      <vt:lpstr>Diagrama de estoques e fluxos</vt:lpstr>
      <vt:lpstr>Apresentação do PowerPoint</vt:lpstr>
      <vt:lpstr>Equações diferenciais</vt:lpstr>
      <vt:lpstr>Critério</vt:lpstr>
      <vt:lpstr>Apresentação do PowerPoint</vt:lpstr>
      <vt:lpstr>Apresentação do PowerPoint</vt:lpstr>
      <vt:lpstr>Apresentação do PowerPoint</vt:lpstr>
      <vt:lpstr>Validação</vt:lpstr>
      <vt:lpstr>Resultado do termômetro</vt:lpstr>
      <vt:lpstr>Gráfico conclusivo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 de um sistema térmico</dc:title>
  <dc:creator>Valmir Andrade Jr</dc:creator>
  <cp:lastModifiedBy>Valmir Andrade Jr</cp:lastModifiedBy>
  <cp:revision>1</cp:revision>
  <dcterms:created xsi:type="dcterms:W3CDTF">2021-05-10T16:10:00Z</dcterms:created>
  <dcterms:modified xsi:type="dcterms:W3CDTF">2021-05-10T16:13:25Z</dcterms:modified>
</cp:coreProperties>
</file>